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T Sans Narrow"/>
      <p:regular r:id="rId22"/>
      <p:bold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C6191A20-AB13-4F7B-A0E7-B9F8B051D26E}">
  <a:tblStyle styleId="{C6191A20-AB13-4F7B-A0E7-B9F8B051D26E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TSansNarrow-regular.fntdata"/><Relationship Id="rId21" Type="http://schemas.openxmlformats.org/officeDocument/2006/relationships/slide" Target="slides/slide16.xml"/><Relationship Id="rId24" Type="http://schemas.openxmlformats.org/officeDocument/2006/relationships/font" Target="fonts/OpenSans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Basic FBD, assumption for payload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*competition teams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Cost, advantage &amp; disadv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robotshop.com/blog/en/drive-motor-sizing-tool-9698" TargetMode="External"/><Relationship Id="rId4" Type="http://schemas.openxmlformats.org/officeDocument/2006/relationships/hyperlink" Target="https://jahya.net/blog/how-depth-sensor-works-in-5-minutes/" TargetMode="External"/><Relationship Id="rId5" Type="http://schemas.openxmlformats.org/officeDocument/2006/relationships/hyperlink" Target="http://www.progressiveautomations.com/lc-217?gclid=CjwKEAiAqozEBRDJrPem0fPKtX0SJAD5sAyH_V5-pgZMDnbGI4odyl5Y4trEv1qqyN8ia13WKetbCRoCr67w_wc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Relationship Id="rId4" Type="http://schemas.openxmlformats.org/officeDocument/2006/relationships/image" Target="../media/image02.png"/><Relationship Id="rId5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subTitle"/>
          </p:nvPr>
        </p:nvSpPr>
        <p:spPr>
          <a:xfrm>
            <a:off x="259425" y="2943325"/>
            <a:ext cx="8520600" cy="104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01/2</a:t>
            </a:r>
            <a:r>
              <a:rPr lang="en" sz="2000"/>
              <a:t>4</a:t>
            </a:r>
            <a:r>
              <a:rPr lang="en" sz="2000"/>
              <a:t>/17</a:t>
            </a:r>
          </a:p>
          <a:p>
            <a:pPr lvl="0">
              <a:spcBef>
                <a:spcPts val="0"/>
              </a:spcBef>
              <a:buNone/>
            </a:pPr>
            <a:r>
              <a:rPr lang="en" sz="2000"/>
              <a:t>Anna Cao, Emma Caraher,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/>
              <a:t>Kanghyun Choi (Gabe), Qianru Jia (Sally)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67" name="Shape 67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Intelligent Ground Vehicle Challenge (IGVC) : GoBot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Engineering Requirements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7857350" y="3067400"/>
            <a:ext cx="513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6 lb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750" y="1514701"/>
            <a:ext cx="6724498" cy="280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5085550" y="2070948"/>
            <a:ext cx="36063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Expected Motor Specs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Required Torque : 2.835 Nm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Power : 3.72 W </a:t>
            </a:r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Physics of the Problem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099" y="1152425"/>
            <a:ext cx="4191201" cy="32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Safety Check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Remote control vehicle (can be avoided by safety light and e-stops)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Vibration shock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Potential voltage danger (12-24V)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Machine design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 Organization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Mechanical Design (frame, CAD) - Anna, Gabe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Electronics Design (sensor, actuator) - Gabe, Sally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Software Strategy (coding) - Emma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Safety - Everyone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Prototype - Everyone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Future Plan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50" y="1017725"/>
            <a:ext cx="805090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[1] Drive Motor Sizing Tool. Retrieved January 22, 2017, from </a:t>
            </a:r>
            <a:r>
              <a:rPr lang="en" sz="1050" u="sng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3"/>
              </a:rPr>
              <a:t>http://www.robotshop.com/blog/en/drive-motor-sizing-tool-9698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[2] McWilliams, A. (1970, August 11). Andrew McWilliams. Retrieved January 22, 2017, from </a:t>
            </a:r>
            <a:r>
              <a:rPr lang="en" sz="1050" u="sng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https://jahya.net/blog/how-depth-sensor-works-in-5-minutes/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[3] High Accuracy Ultrasonic Sensor. (n.d.). Retrieved January 22, 2017, from </a:t>
            </a:r>
            <a:r>
              <a:rPr lang="en" sz="1050" u="sng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http://www.progressiveautomations.com/lc-217?gclid=CjwKEAiAqozEBRDJrPem0fPKtX0SJAD5sAyH_V5-pgZMDnbGI4odyl5Y4trEv1qqyN8ia13WKetbCRoCr67w_wcB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Question?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 Definition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42774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Future moving towards autonomous cars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Avoid unexpected obstacles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Weather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Traffic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Accidents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Animals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Etc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Safe use, quick reactions, and intelligent decisions are needed!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874" y="1315262"/>
            <a:ext cx="4556049" cy="25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Customers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Tesla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Google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Mercedes-Benz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General Motors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Nissan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Toyota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Volvo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And many more!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400" y="1017725"/>
            <a:ext cx="5144704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Competition Rules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Speed requirements: between 1 mph and 5 mph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Lane following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Obstacle avoidance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Ramps (smaller than 15 degrees)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Random objects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Potholes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Waypoint navigation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"/>
              <a:t>Unmanned and autonomous</a:t>
            </a:r>
            <a:r>
              <a:rPr lang="en">
                <a:solidFill>
                  <a:srgbClr val="FFFFFF"/>
                </a:solidFill>
              </a:rPr>
              <a:t>ous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849" y="1728674"/>
            <a:ext cx="4812900" cy="26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3213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Benchmarks</a:t>
            </a:r>
          </a:p>
        </p:txBody>
      </p:sp>
      <p:graphicFrame>
        <p:nvGraphicFramePr>
          <p:cNvPr id="94" name="Shape 94"/>
          <p:cNvGraphicFramePr/>
          <p:nvPr/>
        </p:nvGraphicFramePr>
        <p:xfrm>
          <a:off x="952500" y="112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{C6191A20-AB13-4F7B-A0E7-B9F8B051D26E}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Google - WAYMO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BMW - 5 Series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Nissan - Leaf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Featured Technology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LIDAR on the roof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Camera 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Front and side radar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Wheel encoder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Inertial measuring unit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Video camera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Radar sensors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Side laser scanners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Ultrasonic sensors</a:t>
                      </a:r>
                    </a:p>
                    <a:p>
                      <a:pPr indent="-228600" lvl="0" marL="457200">
                        <a:spcBef>
                          <a:spcPts val="0"/>
                        </a:spcBef>
                        <a:buClr>
                          <a:schemeClr val="dk2"/>
                        </a:buClr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GPS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Front and side radar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Four wide-angle cameras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Front, rear, and side laser scanner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025" y="1520575"/>
            <a:ext cx="1622399" cy="91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3175" y="1496074"/>
            <a:ext cx="1543837" cy="9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3450" y="1520575"/>
            <a:ext cx="1543825" cy="91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Proposed Solution</a:t>
            </a:r>
          </a:p>
        </p:txBody>
      </p:sp>
      <p:graphicFrame>
        <p:nvGraphicFramePr>
          <p:cNvPr id="103" name="Shape 103"/>
          <p:cNvGraphicFramePr/>
          <p:nvPr/>
        </p:nvGraphicFramePr>
        <p:xfrm>
          <a:off x="601937" y="115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{C6191A20-AB13-4F7B-A0E7-B9F8B051D26E}</a:tableStyleId>
              </a:tblPr>
              <a:tblGrid>
                <a:gridCol w="1920125"/>
                <a:gridCol w="2507600"/>
                <a:gridCol w="3006475"/>
              </a:tblGrid>
              <a:tr h="18291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Robotic Platform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Omni-wheel Robot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Tracked Robot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045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Advantage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Can move smoothly in all directions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Simple design and construction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>
                        <a:spcBef>
                          <a:spcPts val="0"/>
                        </a:spcBef>
                        <a:buClr>
                          <a:schemeClr val="dk2"/>
                        </a:buClr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More contact area to ground to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 prevent slipping</a:t>
                      </a:r>
                    </a:p>
                    <a:p>
                      <a:pPr indent="-228600" lvl="0" marL="457200">
                        <a:spcBef>
                          <a:spcPts val="0"/>
                        </a:spcBef>
                        <a:buClr>
                          <a:schemeClr val="dk2"/>
                        </a:buClr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Evenly distributed weight</a:t>
                      </a:r>
                    </a:p>
                  </a:txBody>
                  <a:tcPr marT="91425" marB="91425" marR="91425" marL="91425"/>
                </a:tc>
              </a:tr>
              <a:tr h="7983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D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isadvantage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>
                        <a:spcBef>
                          <a:spcPts val="0"/>
                        </a:spcBef>
                        <a:buClr>
                          <a:schemeClr val="dk2"/>
                        </a:buClr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Small contact area</a:t>
                      </a:r>
                    </a:p>
                    <a:p>
                      <a:pPr indent="-228600" lvl="0" marL="457200">
                        <a:spcBef>
                          <a:spcPts val="0"/>
                        </a:spcBef>
                        <a:buClr>
                          <a:schemeClr val="dk2"/>
                        </a:buClr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May slip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>
                        <a:spcBef>
                          <a:spcPts val="0"/>
                        </a:spcBef>
                        <a:buClr>
                          <a:schemeClr val="dk2"/>
                        </a:buClr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High mechanical complexity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Drive sprocket limits the number of motors</a:t>
                      </a:r>
                    </a:p>
                    <a:p>
                      <a:pPr indent="-228600" lvl="0" marL="457200">
                        <a:spcBef>
                          <a:spcPts val="0"/>
                        </a:spcBef>
                        <a:buClr>
                          <a:schemeClr val="dk2"/>
                        </a:buClr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Might not handle terrain well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025" y="1453924"/>
            <a:ext cx="1303850" cy="13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249" y="1453925"/>
            <a:ext cx="1538475" cy="1212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Proposed Solution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74425" y="1209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DC drive motor select </a:t>
            </a:r>
            <a:r>
              <a:rPr lang="en">
                <a:solidFill>
                  <a:srgbClr val="FFFFFF"/>
                </a:solidFill>
              </a:rPr>
              <a:t>tool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450" y="1152475"/>
            <a:ext cx="341639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Proposed Solution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Depth camera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699" y="1665300"/>
            <a:ext cx="4545274" cy="210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Shape 120"/>
          <p:cNvCxnSpPr/>
          <p:nvPr/>
        </p:nvCxnSpPr>
        <p:spPr>
          <a:xfrm flipH="1">
            <a:off x="1965325" y="2049025"/>
            <a:ext cx="637800" cy="200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" name="Shape 121"/>
          <p:cNvSpPr txBox="1"/>
          <p:nvPr/>
        </p:nvSpPr>
        <p:spPr>
          <a:xfrm>
            <a:off x="1170875" y="4056250"/>
            <a:ext cx="1578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Project a pattern of IR light as dots</a:t>
            </a:r>
          </a:p>
        </p:txBody>
      </p:sp>
      <p:cxnSp>
        <p:nvCxnSpPr>
          <p:cNvPr id="122" name="Shape 122"/>
          <p:cNvCxnSpPr/>
          <p:nvPr/>
        </p:nvCxnSpPr>
        <p:spPr>
          <a:xfrm flipH="1">
            <a:off x="4213000" y="2049025"/>
            <a:ext cx="372000" cy="210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3" name="Shape 123"/>
          <p:cNvSpPr txBox="1"/>
          <p:nvPr/>
        </p:nvSpPr>
        <p:spPr>
          <a:xfrm>
            <a:off x="3330500" y="4154725"/>
            <a:ext cx="28167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Capture the IR dots then the processor works out the depth</a:t>
            </a:r>
            <a:r>
              <a:rPr lang="en">
                <a:solidFill>
                  <a:srgbClr val="FFFFFF"/>
                </a:solidFill>
              </a:rPr>
              <a:t> from the displacement of dots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5843950" y="1766775"/>
            <a:ext cx="28332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Advantages: high precision, easy to operate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Disadvantage: Expensive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Proposed Solution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Ultrasonic Sensor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599" y="1730325"/>
            <a:ext cx="3940650" cy="22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4662600" y="1609950"/>
            <a:ext cx="3795000" cy="2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Can detect objects and provide an analog value of distance of the object for use in projects and control system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Advantages: low cost &lt;$20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Disadvantage: small inductive angle &lt; 15 degree, low precision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